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3" r:id="rId4"/>
    <p:sldId id="274" r:id="rId5"/>
    <p:sldId id="275" r:id="rId6"/>
    <p:sldId id="259" r:id="rId7"/>
    <p:sldId id="261" r:id="rId8"/>
    <p:sldId id="264" r:id="rId9"/>
    <p:sldId id="263" r:id="rId10"/>
    <p:sldId id="260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5597157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90747" y="0"/>
            <a:ext cx="1980758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38472" y="-1625600"/>
            <a:ext cx="11048455" cy="3302000"/>
          </a:xfrm>
          <a:prstGeom prst="rect">
            <a:avLst/>
          </a:prstGeom>
        </p:spPr>
        <p:txBody>
          <a:bodyPr/>
          <a:lstStyle>
            <a:lvl1pPr>
              <a:defRPr sz="7100"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Wikipedia </a:t>
            </a:r>
            <a:r>
              <a:rPr lang="en-US" sz="7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Network</a:t>
            </a:r>
            <a:endParaRPr sz="7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2042674" y="8342333"/>
            <a:ext cx="8919452" cy="592377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 dirty="0">
                <a:solidFill>
                  <a:schemeClr val="tx1"/>
                </a:solidFill>
              </a:rPr>
              <a:t>Jeremy Neiman            </a:t>
            </a:r>
            <a:r>
              <a:rPr sz="3200" b="1" dirty="0" err="1">
                <a:solidFill>
                  <a:schemeClr val="tx1"/>
                </a:solidFill>
              </a:rPr>
              <a:t>Avigail</a:t>
            </a:r>
            <a:r>
              <a:rPr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“</a:t>
            </a:r>
            <a:r>
              <a:rPr lang="en-US" sz="3200" b="1" dirty="0" err="1" smtClean="0">
                <a:solidFill>
                  <a:schemeClr val="tx1"/>
                </a:solidFill>
              </a:rPr>
              <a:t>Sistah</a:t>
            </a:r>
            <a:r>
              <a:rPr lang="en-US" sz="3200" b="1" dirty="0" smtClean="0">
                <a:solidFill>
                  <a:schemeClr val="tx1"/>
                </a:solidFill>
              </a:rPr>
              <a:t>” </a:t>
            </a:r>
            <a:r>
              <a:rPr sz="3200" b="1" dirty="0" err="1" smtClean="0">
                <a:solidFill>
                  <a:schemeClr val="tx1"/>
                </a:solidFill>
              </a:rPr>
              <a:t>Vantu</a:t>
            </a:r>
            <a:r>
              <a:rPr sz="3200" b="1" dirty="0" smtClean="0">
                <a:solidFill>
                  <a:schemeClr val="tx1"/>
                </a:solidFill>
              </a:rPr>
              <a:t> </a:t>
            </a:r>
            <a:endParaRPr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ja7ann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3573" y="66650"/>
            <a:ext cx="9197654" cy="9197653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461432" y="8530769"/>
            <a:ext cx="2501224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1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100" b="1" dirty="0">
                <a:solidFill>
                  <a:srgbClr val="73FDFF"/>
                </a:solidFill>
              </a:rPr>
              <a:t>Japanese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3184"/>
            <a:ext cx="13004800" cy="13004800"/>
          </a:xfrm>
          <a:prstGeom prst="rect">
            <a:avLst/>
          </a:prstGeom>
        </p:spPr>
      </p:pic>
      <p:sp>
        <p:nvSpPr>
          <p:cNvPr id="57" name="Shape 57"/>
          <p:cNvSpPr/>
          <p:nvPr/>
        </p:nvSpPr>
        <p:spPr>
          <a:xfrm>
            <a:off x="473905" y="8546094"/>
            <a:ext cx="2290692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100" b="1" dirty="0" smtClean="0">
                <a:solidFill>
                  <a:srgbClr val="73FDFF"/>
                </a:solidFill>
              </a:rPr>
              <a:t>Chinese</a:t>
            </a:r>
            <a:r>
              <a:rPr sz="4100" b="1" dirty="0" smtClean="0">
                <a:solidFill>
                  <a:srgbClr val="73FDFF"/>
                </a:solidFill>
              </a:rPr>
              <a:t> </a:t>
            </a:r>
            <a:endParaRPr sz="4100" b="1" dirty="0">
              <a:solidFill>
                <a:srgbClr val="73FD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12573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Japanese</a:t>
            </a:r>
            <a:r>
              <a:rPr sz="3800" b="1" dirty="0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New York</a:t>
            </a:r>
            <a:r>
              <a:rPr sz="38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Chinese                             China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Turkish                              Eurovision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Russian                             Countries not cities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English                              Cities + Eurovision</a:t>
            </a:r>
            <a:r>
              <a:rPr sz="3800" b="1" dirty="0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69" name="Shape 69"/>
          <p:cNvSpPr/>
          <p:nvPr/>
        </p:nvSpPr>
        <p:spPr>
          <a:xfrm>
            <a:off x="4311650" y="3530600"/>
            <a:ext cx="1982042" cy="0"/>
          </a:xfrm>
          <a:prstGeom prst="line">
            <a:avLst/>
          </a:prstGeom>
          <a:ln w="114300">
            <a:solidFill>
              <a:srgbClr val="FF40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311650" y="46355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12573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Japanese                          New York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Chinese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China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Turkish                              Eurovision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Russian                             Countries not cities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English                              Cities + Eurovision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77" name="Shape 77"/>
          <p:cNvSpPr/>
          <p:nvPr/>
        </p:nvSpPr>
        <p:spPr>
          <a:xfrm>
            <a:off x="4311650" y="35306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4311650" y="4635500"/>
            <a:ext cx="1982042" cy="0"/>
          </a:xfrm>
          <a:prstGeom prst="line">
            <a:avLst/>
          </a:prstGeom>
          <a:ln w="114300">
            <a:solidFill>
              <a:srgbClr val="FF40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12573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Japanese                          New York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Chinese                             China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Turkish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Eurovision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Russian                             Countries not cities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English                              Cities + Eurovision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85" name="Shape 85"/>
          <p:cNvSpPr/>
          <p:nvPr/>
        </p:nvSpPr>
        <p:spPr>
          <a:xfrm>
            <a:off x="4311650" y="35306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4311650" y="46355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40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12573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Japanese                          New York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Chinese                             China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Turkish                              Eurovision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Russian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Countries not cities</a:t>
            </a:r>
            <a:endParaRPr sz="3800" b="1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English                              Cities + Eurovision</a:t>
            </a:r>
            <a:r>
              <a:rPr sz="38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94" name="Shape 94"/>
          <p:cNvSpPr/>
          <p:nvPr/>
        </p:nvSpPr>
        <p:spPr>
          <a:xfrm>
            <a:off x="4311650" y="35306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311650" y="46355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40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Conclusions 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12573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Japanese                          New York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Chinese                             China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Turkish                              Eurovision 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Russian                             Countries not cities</a:t>
            </a:r>
          </a:p>
          <a:p>
            <a:pPr marL="0" lv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English</a:t>
            </a: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      </a:t>
            </a:r>
            <a:r>
              <a:rPr sz="3800" b="1">
                <a:solidFill>
                  <a:srgbClr val="00FDFF"/>
                </a:solidFill>
                <a:latin typeface="Helvetica"/>
                <a:ea typeface="Helvetica"/>
                <a:cs typeface="Helvetica"/>
                <a:sym typeface="Helvetica"/>
              </a:rPr>
              <a:t>Cities + Eurovision </a:t>
            </a:r>
          </a:p>
        </p:txBody>
      </p:sp>
      <p:sp>
        <p:nvSpPr>
          <p:cNvPr id="103" name="Shape 103"/>
          <p:cNvSpPr/>
          <p:nvPr/>
        </p:nvSpPr>
        <p:spPr>
          <a:xfrm>
            <a:off x="4311650" y="35306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4311650" y="46355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311650" y="6756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311650" y="57404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4311650" y="7950200"/>
            <a:ext cx="1982042" cy="0"/>
          </a:xfrm>
          <a:prstGeom prst="line">
            <a:avLst/>
          </a:prstGeom>
          <a:ln w="114300">
            <a:solidFill>
              <a:srgbClr val="FF40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8000"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Future</a:t>
            </a:r>
          </a:p>
        </p:txBody>
      </p:sp>
      <p:sp>
        <p:nvSpPr>
          <p:cNvPr id="111" name="Shape 111"/>
          <p:cNvSpPr/>
          <p:nvPr/>
        </p:nvSpPr>
        <p:spPr>
          <a:xfrm>
            <a:off x="1257300" y="259715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More languages and cities</a:t>
            </a: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Categorization </a:t>
            </a: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Social implications </a:t>
            </a: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endParaRPr sz="3800" b="1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6495" y="0"/>
            <a:ext cx="21199972" cy="9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22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" y="2063750"/>
            <a:ext cx="12865100" cy="6642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FF2F92"/>
                </a:solidFill>
              </a:rPr>
              <a:t>Five Cities 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10818390" y="4881364"/>
            <a:ext cx="1882727" cy="1303487"/>
          </a:xfrm>
          <a:prstGeom prst="rect">
            <a:avLst/>
          </a:prstGeom>
        </p:spPr>
        <p:txBody>
          <a:bodyPr/>
          <a:lstStyle/>
          <a:p>
            <a:pPr marL="0" lvl="0" indent="0" defTabSz="233679">
              <a:spcBef>
                <a:spcPts val="16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840" b="1">
              <a:solidFill>
                <a:srgbClr val="8EFA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defTabSz="233679">
              <a:spcBef>
                <a:spcPts val="16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120"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rPr>
              <a:t>Tokyo</a:t>
            </a:r>
          </a:p>
        </p:txBody>
      </p:sp>
      <p:sp>
        <p:nvSpPr>
          <p:cNvPr id="42" name="Shape 42"/>
          <p:cNvSpPr/>
          <p:nvPr/>
        </p:nvSpPr>
        <p:spPr>
          <a:xfrm>
            <a:off x="9787259" y="4041973"/>
            <a:ext cx="1507978" cy="10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 defTabSz="286258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endParaRPr sz="2107" b="1">
              <a:solidFill>
                <a:srgbClr val="8EFA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286258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2401" b="1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Shanghai </a:t>
            </a:r>
          </a:p>
        </p:txBody>
      </p:sp>
      <p:sp>
        <p:nvSpPr>
          <p:cNvPr id="43" name="Shape 43"/>
          <p:cNvSpPr/>
          <p:nvPr/>
        </p:nvSpPr>
        <p:spPr>
          <a:xfrm>
            <a:off x="7364710" y="3348732"/>
            <a:ext cx="228039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 b="1">
                <a:solidFill>
                  <a:srgbClr val="8EFA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8EFA00"/>
                </a:solidFill>
              </a:rPr>
              <a:t>Moscow    </a:t>
            </a:r>
          </a:p>
        </p:txBody>
      </p:sp>
      <p:sp>
        <p:nvSpPr>
          <p:cNvPr id="44" name="Shape 44"/>
          <p:cNvSpPr/>
          <p:nvPr/>
        </p:nvSpPr>
        <p:spPr>
          <a:xfrm>
            <a:off x="7598246" y="4322564"/>
            <a:ext cx="14024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55000" lnSpcReduction="20000"/>
          </a:bodyPr>
          <a:lstStyle/>
          <a:p>
            <a:pPr lvl="0" algn="l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r>
              <a:rPr sz="2400" b="1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Istanbul</a:t>
            </a:r>
            <a:r>
              <a:rPr sz="1520" b="1">
                <a:solidFill>
                  <a:srgbClr val="8EFA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  <a:p>
            <a:pPr lvl="0" algn="l" defTabSz="233679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r>
              <a:rPr sz="1520" b="1">
                <a:solidFill>
                  <a:srgbClr val="8EFA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45" name="Shape 45"/>
          <p:cNvSpPr/>
          <p:nvPr/>
        </p:nvSpPr>
        <p:spPr>
          <a:xfrm>
            <a:off x="2995910" y="4219699"/>
            <a:ext cx="228039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6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600" b="1">
                <a:solidFill>
                  <a:srgbClr val="73FDFF"/>
                </a:solidFill>
              </a:rPr>
              <a:t>New York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626362" y="254000"/>
            <a:ext cx="9752076" cy="2159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 dirty="0">
                <a:solidFill>
                  <a:srgbClr val="FF2F92"/>
                </a:solidFill>
              </a:rPr>
              <a:t>Five </a:t>
            </a:r>
            <a:r>
              <a:rPr lang="en-US" sz="8000" b="1" dirty="0" smtClean="0">
                <a:solidFill>
                  <a:srgbClr val="FF2F92"/>
                </a:solidFill>
              </a:rPr>
              <a:t>Languages</a:t>
            </a:r>
            <a:r>
              <a:rPr sz="8000" b="1" dirty="0" smtClean="0">
                <a:solidFill>
                  <a:srgbClr val="FF2F92"/>
                </a:solidFill>
              </a:rPr>
              <a:t> </a:t>
            </a:r>
            <a:endParaRPr sz="8000" b="1" dirty="0">
              <a:solidFill>
                <a:srgbClr val="FF2F92"/>
              </a:solid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2613152" y="2413000"/>
            <a:ext cx="7778496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English </a:t>
            </a:r>
            <a:r>
              <a:rPr lang="en-US" sz="54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– 550,000 Nodes </a:t>
            </a:r>
          </a:p>
          <a:p>
            <a:pPr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err="1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Türkçe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54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– 88,000 Nodes</a:t>
            </a: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az-Cyrl-AZ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русский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sz="54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– 208,000 Nodes</a:t>
            </a:r>
            <a:endParaRPr lang="az-Cyrl-AZ" sz="5400" b="1" dirty="0" smtClean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ja-JP" alt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日本語 </a:t>
            </a:r>
            <a:r>
              <a:rPr lang="en-US" altLang="ja-JP" sz="54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– 250,000 Nodes</a:t>
            </a:r>
            <a:endParaRPr lang="ja-JP" altLang="en-US" sz="5400" b="1" dirty="0" smtClean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ja-JP" alt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中文 </a:t>
            </a:r>
            <a:r>
              <a:rPr lang="en-US" altLang="ja-JP" sz="54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  <a:sym typeface="Helvetica"/>
              </a:rPr>
              <a:t>– 285,000 Nodes</a:t>
            </a:r>
            <a:endParaRPr sz="5400" b="1" dirty="0">
              <a:solidFill>
                <a:schemeClr val="bg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1614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626362" y="254000"/>
            <a:ext cx="9752076" cy="2159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 dirty="0">
                <a:solidFill>
                  <a:srgbClr val="FF2F92"/>
                </a:solidFill>
              </a:rPr>
              <a:t>Five </a:t>
            </a:r>
            <a:r>
              <a:rPr lang="en-US" sz="8000" b="1" dirty="0" smtClean="0">
                <a:solidFill>
                  <a:srgbClr val="FF2F92"/>
                </a:solidFill>
              </a:rPr>
              <a:t>Languages</a:t>
            </a:r>
            <a:r>
              <a:rPr sz="8000" b="1" dirty="0" smtClean="0">
                <a:solidFill>
                  <a:srgbClr val="FF2F92"/>
                </a:solidFill>
              </a:rPr>
              <a:t> </a:t>
            </a:r>
            <a:endParaRPr sz="8000" b="1" dirty="0">
              <a:solidFill>
                <a:srgbClr val="FF2F92"/>
              </a:solidFill>
            </a:endParaRPr>
          </a:p>
        </p:txBody>
      </p:sp>
      <p:sp>
        <p:nvSpPr>
          <p:cNvPr id="37" name="Shape 37"/>
          <p:cNvSpPr/>
          <p:nvPr/>
        </p:nvSpPr>
        <p:spPr>
          <a:xfrm>
            <a:off x="2613152" y="2413000"/>
            <a:ext cx="7778496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English – </a:t>
            </a:r>
            <a:r>
              <a:rPr lang="en-US" sz="5400" b="1" dirty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550,000 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Nodes </a:t>
            </a:r>
          </a:p>
          <a:p>
            <a:pPr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err="1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Türkçe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 – </a:t>
            </a:r>
            <a:r>
              <a:rPr lang="en-US" sz="5400" b="1" dirty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88,000 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Nodes</a:t>
            </a: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az-Cyrl-AZ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русский</a:t>
            </a: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 – 208,000 Nodes</a:t>
            </a:r>
            <a:endParaRPr lang="az-Cyrl-AZ" sz="5400" b="1" dirty="0" smtClean="0">
              <a:solidFill>
                <a:srgbClr val="FFFC7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ja-JP" alt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日本語 </a:t>
            </a:r>
            <a:r>
              <a:rPr lang="en-US" altLang="ja-JP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– 250,000 Nodes</a:t>
            </a:r>
            <a:endParaRPr lang="ja-JP" altLang="en-US" sz="5400" b="1" dirty="0" smtClean="0">
              <a:solidFill>
                <a:srgbClr val="FFFC79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ja-JP" alt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中文 </a:t>
            </a:r>
            <a:r>
              <a:rPr lang="en-US" altLang="ja-JP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– 285,000 Nodes</a:t>
            </a:r>
            <a:endParaRPr sz="5400" b="1" dirty="0">
              <a:solidFill>
                <a:srgbClr val="FFFC79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5569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"/>
          <p:cNvSpPr/>
          <p:nvPr/>
        </p:nvSpPr>
        <p:spPr>
          <a:xfrm>
            <a:off x="298704" y="2724404"/>
            <a:ext cx="12407392" cy="4304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Eigenvector Centrality</a:t>
            </a:r>
          </a:p>
          <a:p>
            <a:pPr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Top ~4000 Nodes</a:t>
            </a:r>
          </a:p>
          <a:p>
            <a:pPr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lang="en-US" sz="5400" b="1" dirty="0" smtClean="0">
                <a:solidFill>
                  <a:srgbClr val="FFFC79"/>
                </a:solidFill>
                <a:latin typeface="Helvetica"/>
                <a:ea typeface="Helvetica"/>
                <a:cs typeface="Helvetica"/>
                <a:sym typeface="Helvetica"/>
              </a:rPr>
              <a:t>Community Detection with Modularity</a:t>
            </a:r>
            <a:endParaRPr sz="5400" b="1" dirty="0">
              <a:solidFill>
                <a:srgbClr val="FFFC79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Shape 36"/>
          <p:cNvSpPr>
            <a:spLocks noGrp="1"/>
          </p:cNvSpPr>
          <p:nvPr>
            <p:ph type="title"/>
          </p:nvPr>
        </p:nvSpPr>
        <p:spPr>
          <a:xfrm>
            <a:off x="1626362" y="254000"/>
            <a:ext cx="9752076" cy="2159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8000" b="1" dirty="0" smtClean="0">
                <a:solidFill>
                  <a:srgbClr val="FF2F92"/>
                </a:solidFill>
              </a:rPr>
              <a:t>Methodology</a:t>
            </a:r>
            <a:endParaRPr sz="8000" b="1" dirty="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30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001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10900" b="1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900" b="1">
                <a:solidFill>
                  <a:srgbClr val="FF2F92"/>
                </a:solidFill>
              </a:rPr>
              <a:t>Results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65" y="-126261"/>
            <a:ext cx="9992891" cy="999289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447172" y="8489950"/>
            <a:ext cx="213938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100" b="1" dirty="0">
                <a:solidFill>
                  <a:srgbClr val="73FDFF"/>
                </a:solidFill>
              </a:rPr>
              <a:t>English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5" y="-1467439"/>
            <a:ext cx="12846304" cy="12846304"/>
          </a:xfrm>
          <a:prstGeom prst="rect">
            <a:avLst/>
          </a:prstGeom>
        </p:spPr>
      </p:pic>
      <p:sp>
        <p:nvSpPr>
          <p:cNvPr id="63" name="Shape 63"/>
          <p:cNvSpPr/>
          <p:nvPr/>
        </p:nvSpPr>
        <p:spPr>
          <a:xfrm>
            <a:off x="507665" y="8514334"/>
            <a:ext cx="210125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100" b="1" dirty="0">
                <a:solidFill>
                  <a:srgbClr val="73FDFF"/>
                </a:solidFill>
              </a:rPr>
              <a:t>Turkish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456" y="-1467104"/>
            <a:ext cx="13004800" cy="13004800"/>
          </a:xfrm>
          <a:prstGeom prst="rect">
            <a:avLst/>
          </a:prstGeom>
        </p:spPr>
      </p:pic>
      <p:sp>
        <p:nvSpPr>
          <p:cNvPr id="60" name="Shape 60"/>
          <p:cNvSpPr/>
          <p:nvPr/>
        </p:nvSpPr>
        <p:spPr>
          <a:xfrm>
            <a:off x="330665" y="8575294"/>
            <a:ext cx="228456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rgbClr val="73FD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100" b="1" dirty="0">
                <a:solidFill>
                  <a:srgbClr val="73FDFF"/>
                </a:solidFill>
              </a:rPr>
              <a:t>Russian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175</Words>
  <Application>Microsoft Office PowerPoint</Application>
  <PresentationFormat>Custom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Helvetica Light</vt:lpstr>
      <vt:lpstr>Helvetica Neue</vt:lpstr>
      <vt:lpstr>Helvetica</vt:lpstr>
      <vt:lpstr>Black</vt:lpstr>
      <vt:lpstr>Wikipedia Network</vt:lpstr>
      <vt:lpstr>Five Cities </vt:lpstr>
      <vt:lpstr>Five Languages </vt:lpstr>
      <vt:lpstr>Five Languages </vt:lpstr>
      <vt:lpstr>Methodology</vt:lpstr>
      <vt:lpstr>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</vt:lpstr>
      <vt:lpstr>Conclusions </vt:lpstr>
      <vt:lpstr>Conclusions </vt:lpstr>
      <vt:lpstr>Conclusions </vt:lpstr>
      <vt:lpstr>Conclusions </vt:lpstr>
      <vt:lpstr>Conclusions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Wikipedia Network</dc:title>
  <cp:lastModifiedBy>Jeremy Neiman</cp:lastModifiedBy>
  <cp:revision>5</cp:revision>
  <dcterms:modified xsi:type="dcterms:W3CDTF">2015-12-11T02:53:01Z</dcterms:modified>
</cp:coreProperties>
</file>